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</p:sldMasterIdLst>
  <p:notesMasterIdLst>
    <p:notesMasterId r:id="rId75"/>
  </p:notesMasterIdLst>
  <p:sldIdLst>
    <p:sldId id="256" r:id="rId6"/>
    <p:sldId id="382" r:id="rId7"/>
    <p:sldId id="368" r:id="rId8"/>
    <p:sldId id="331" r:id="rId9"/>
    <p:sldId id="335" r:id="rId10"/>
    <p:sldId id="389" r:id="rId11"/>
    <p:sldId id="427" r:id="rId12"/>
    <p:sldId id="353" r:id="rId13"/>
    <p:sldId id="388" r:id="rId14"/>
    <p:sldId id="410" r:id="rId15"/>
    <p:sldId id="417" r:id="rId16"/>
    <p:sldId id="334" r:id="rId17"/>
    <p:sldId id="336" r:id="rId18"/>
    <p:sldId id="333" r:id="rId19"/>
    <p:sldId id="326" r:id="rId20"/>
    <p:sldId id="327" r:id="rId21"/>
    <p:sldId id="330" r:id="rId22"/>
    <p:sldId id="364" r:id="rId23"/>
    <p:sldId id="365" r:id="rId24"/>
    <p:sldId id="352" r:id="rId25"/>
    <p:sldId id="367" r:id="rId26"/>
    <p:sldId id="369" r:id="rId27"/>
    <p:sldId id="431" r:id="rId28"/>
    <p:sldId id="419" r:id="rId29"/>
    <p:sldId id="358" r:id="rId30"/>
    <p:sldId id="360" r:id="rId31"/>
    <p:sldId id="400" r:id="rId32"/>
    <p:sldId id="415" r:id="rId33"/>
    <p:sldId id="398" r:id="rId34"/>
    <p:sldId id="420" r:id="rId35"/>
    <p:sldId id="403" r:id="rId36"/>
    <p:sldId id="407" r:id="rId37"/>
    <p:sldId id="421" r:id="rId38"/>
    <p:sldId id="432" r:id="rId39"/>
    <p:sldId id="340" r:id="rId40"/>
    <p:sldId id="344" r:id="rId41"/>
    <p:sldId id="422" r:id="rId42"/>
    <p:sldId id="434" r:id="rId43"/>
    <p:sldId id="433" r:id="rId44"/>
    <p:sldId id="428" r:id="rId45"/>
    <p:sldId id="429" r:id="rId46"/>
    <p:sldId id="372" r:id="rId47"/>
    <p:sldId id="373" r:id="rId48"/>
    <p:sldId id="423" r:id="rId49"/>
    <p:sldId id="425" r:id="rId50"/>
    <p:sldId id="426" r:id="rId51"/>
    <p:sldId id="438" r:id="rId52"/>
    <p:sldId id="408" r:id="rId53"/>
    <p:sldId id="437" r:id="rId54"/>
    <p:sldId id="345" r:id="rId55"/>
    <p:sldId id="362" r:id="rId56"/>
    <p:sldId id="348" r:id="rId57"/>
    <p:sldId id="346" r:id="rId58"/>
    <p:sldId id="409" r:id="rId59"/>
    <p:sldId id="355" r:id="rId60"/>
    <p:sldId id="332" r:id="rId61"/>
    <p:sldId id="337" r:id="rId62"/>
    <p:sldId id="338" r:id="rId63"/>
    <p:sldId id="341" r:id="rId64"/>
    <p:sldId id="342" r:id="rId65"/>
    <p:sldId id="351" r:id="rId66"/>
    <p:sldId id="359" r:id="rId67"/>
    <p:sldId id="381" r:id="rId68"/>
    <p:sldId id="329" r:id="rId69"/>
    <p:sldId id="436" r:id="rId70"/>
    <p:sldId id="328" r:id="rId71"/>
    <p:sldId id="439" r:id="rId72"/>
    <p:sldId id="414" r:id="rId73"/>
    <p:sldId id="413" r:id="rId74"/>
  </p:sldIdLst>
  <p:sldSz cx="12192000" cy="6858000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Roboto" panose="02000000000000000000" pitchFamily="2" charset="0"/>
      <p:regular r:id="rId84"/>
      <p:bold r:id="rId85"/>
      <p:italic r:id="rId86"/>
      <p:boldItalic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0B931-1E41-4202-B9E3-D7BA5930DA71}" v="97" dt="2019-10-21T19:53:13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2138" autoAdjust="0"/>
  </p:normalViewPr>
  <p:slideViewPr>
    <p:cSldViewPr>
      <p:cViewPr varScale="1">
        <p:scale>
          <a:sx n="94" d="100"/>
          <a:sy n="94" d="100"/>
        </p:scale>
        <p:origin x="103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font" Target="fonts/font7.fntdata"/><Relationship Id="rId90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1870B931-1E41-4202-B9E3-D7BA5930DA71}"/>
    <pc:docChg chg="undo custSel mod addSld delSld modSld">
      <pc:chgData name="william a" userId="c66c7249b60d4ab2" providerId="LiveId" clId="{1870B931-1E41-4202-B9E3-D7BA5930DA71}" dt="2019-10-21T19:53:24.379" v="524" actId="20577"/>
      <pc:docMkLst>
        <pc:docMk/>
      </pc:docMkLst>
      <pc:sldChg chg="addSp modSp">
        <pc:chgData name="william a" userId="c66c7249b60d4ab2" providerId="LiveId" clId="{1870B931-1E41-4202-B9E3-D7BA5930DA71}" dt="2019-10-21T19:53:24.379" v="524" actId="20577"/>
        <pc:sldMkLst>
          <pc:docMk/>
          <pc:sldMk cId="282819259" sldId="414"/>
        </pc:sldMkLst>
        <pc:spChg chg="mod">
          <ac:chgData name="william a" userId="c66c7249b60d4ab2" providerId="LiveId" clId="{1870B931-1E41-4202-B9E3-D7BA5930DA71}" dt="2019-10-21T19:53:24.379" v="524" actId="20577"/>
          <ac:spMkLst>
            <pc:docMk/>
            <pc:sldMk cId="282819259" sldId="414"/>
            <ac:spMk id="2" creationId="{A142EB46-D0F2-4A77-85A1-6FD48128CE80}"/>
          </ac:spMkLst>
        </pc:spChg>
        <pc:picChg chg="mod">
          <ac:chgData name="william a" userId="c66c7249b60d4ab2" providerId="LiveId" clId="{1870B931-1E41-4202-B9E3-D7BA5930DA71}" dt="2019-10-21T19:52:46.983" v="468" actId="14100"/>
          <ac:picMkLst>
            <pc:docMk/>
            <pc:sldMk cId="282819259" sldId="414"/>
            <ac:picMk id="1026" creationId="{00000000-0000-0000-0000-000000000000}"/>
          </ac:picMkLst>
        </pc:picChg>
        <pc:picChg chg="add mod">
          <ac:chgData name="william a" userId="c66c7249b60d4ab2" providerId="LiveId" clId="{1870B931-1E41-4202-B9E3-D7BA5930DA71}" dt="2019-10-21T19:52:51.480" v="469" actId="1076"/>
          <ac:picMkLst>
            <pc:docMk/>
            <pc:sldMk cId="282819259" sldId="414"/>
            <ac:picMk id="2050" creationId="{113C87B5-CF7D-42BA-B756-8AEDA76F0B05}"/>
          </ac:picMkLst>
        </pc:picChg>
      </pc:sldChg>
      <pc:sldChg chg="addSp delSp modSp add mod setBg modClrScheme chgLayout">
        <pc:chgData name="william a" userId="c66c7249b60d4ab2" providerId="LiveId" clId="{1870B931-1E41-4202-B9E3-D7BA5930DA71}" dt="2019-10-21T19:51:36.323" v="463" actId="20577"/>
        <pc:sldMkLst>
          <pc:docMk/>
          <pc:sldMk cId="1104762749" sldId="439"/>
        </pc:sldMkLst>
        <pc:spChg chg="del">
          <ac:chgData name="william a" userId="c66c7249b60d4ab2" providerId="LiveId" clId="{1870B931-1E41-4202-B9E3-D7BA5930DA71}" dt="2019-10-21T19:37:11.146" v="57" actId="478"/>
          <ac:spMkLst>
            <pc:docMk/>
            <pc:sldMk cId="1104762749" sldId="439"/>
            <ac:spMk id="2" creationId="{00000000-0000-0000-0000-000000000000}"/>
          </ac:spMkLst>
        </pc:spChg>
        <pc:spChg chg="mod">
          <ac:chgData name="william a" userId="c66c7249b60d4ab2" providerId="LiveId" clId="{1870B931-1E41-4202-B9E3-D7BA5930DA71}" dt="2019-10-21T19:51:30.515" v="450" actId="20577"/>
          <ac:spMkLst>
            <pc:docMk/>
            <pc:sldMk cId="1104762749" sldId="439"/>
            <ac:spMk id="4" creationId="{AD50F720-AA17-42B1-B108-3F23A87D7213}"/>
          </ac:spMkLst>
        </pc:spChg>
        <pc:spChg chg="add del mod">
          <ac:chgData name="william a" userId="c66c7249b60d4ab2" providerId="LiveId" clId="{1870B931-1E41-4202-B9E3-D7BA5930DA71}" dt="2019-10-21T19:37:29.339" v="62" actId="26606"/>
          <ac:spMkLst>
            <pc:docMk/>
            <pc:sldMk cId="1104762749" sldId="439"/>
            <ac:spMk id="5" creationId="{B195951D-E4B1-4646-8E1C-FDDB1F6ACC5E}"/>
          </ac:spMkLst>
        </pc:spChg>
        <pc:spChg chg="add mod">
          <ac:chgData name="william a" userId="c66c7249b60d4ab2" providerId="LiveId" clId="{1870B931-1E41-4202-B9E3-D7BA5930DA71}" dt="2019-10-21T19:51:07.417" v="416" actId="1076"/>
          <ac:spMkLst>
            <pc:docMk/>
            <pc:sldMk cId="1104762749" sldId="439"/>
            <ac:spMk id="7" creationId="{729D2786-0058-4A91-BB71-21530F0384CE}"/>
          </ac:spMkLst>
        </pc:spChg>
        <pc:spChg chg="add mod">
          <ac:chgData name="william a" userId="c66c7249b60d4ab2" providerId="LiveId" clId="{1870B931-1E41-4202-B9E3-D7BA5930DA71}" dt="2019-10-21T19:51:36.323" v="463" actId="20577"/>
          <ac:spMkLst>
            <pc:docMk/>
            <pc:sldMk cId="1104762749" sldId="439"/>
            <ac:spMk id="11" creationId="{B0441F8B-FA0E-4E80-AF4C-DDF0BD5D4158}"/>
          </ac:spMkLst>
        </pc:spChg>
        <pc:picChg chg="add mod modCrop">
          <ac:chgData name="william a" userId="c66c7249b60d4ab2" providerId="LiveId" clId="{1870B931-1E41-4202-B9E3-D7BA5930DA71}" dt="2019-10-21T19:47:31.709" v="392" actId="1076"/>
          <ac:picMkLst>
            <pc:docMk/>
            <pc:sldMk cId="1104762749" sldId="439"/>
            <ac:picMk id="6" creationId="{3DB26EE8-8C60-44EC-A68B-2BD9D038643B}"/>
          </ac:picMkLst>
        </pc:picChg>
        <pc:picChg chg="add del mod">
          <ac:chgData name="william a" userId="c66c7249b60d4ab2" providerId="LiveId" clId="{1870B931-1E41-4202-B9E3-D7BA5930DA71}" dt="2019-10-21T19:51:25.777" v="445" actId="1038"/>
          <ac:picMkLst>
            <pc:docMk/>
            <pc:sldMk cId="1104762749" sldId="439"/>
            <ac:picMk id="1026" creationId="{9FF0B331-CD93-4C21-8BF3-FE2AD0FD0007}"/>
          </ac:picMkLst>
        </pc:picChg>
        <pc:picChg chg="add del mod">
          <ac:chgData name="william a" userId="c66c7249b60d4ab2" providerId="LiveId" clId="{1870B931-1E41-4202-B9E3-D7BA5930DA71}" dt="2019-10-21T19:49:07.182" v="394" actId="478"/>
          <ac:picMkLst>
            <pc:docMk/>
            <pc:sldMk cId="1104762749" sldId="439"/>
            <ac:picMk id="1028" creationId="{385054F2-0155-424E-B806-EF5D6800E2C3}"/>
          </ac:picMkLst>
        </pc:picChg>
        <pc:picChg chg="add mod">
          <ac:chgData name="william a" userId="c66c7249b60d4ab2" providerId="LiveId" clId="{1870B931-1E41-4202-B9E3-D7BA5930DA71}" dt="2019-10-21T19:51:18.968" v="418" actId="1076"/>
          <ac:picMkLst>
            <pc:docMk/>
            <pc:sldMk cId="1104762749" sldId="439"/>
            <ac:picMk id="1030" creationId="{071AD2DF-8E2B-4218-A8EF-FF6AB9645F12}"/>
          </ac:picMkLst>
        </pc:picChg>
        <pc:picChg chg="add del mod">
          <ac:chgData name="william a" userId="c66c7249b60d4ab2" providerId="LiveId" clId="{1870B931-1E41-4202-B9E3-D7BA5930DA71}" dt="2019-10-21T19:50:14.310" v="408"/>
          <ac:picMkLst>
            <pc:docMk/>
            <pc:sldMk cId="1104762749" sldId="439"/>
            <ac:picMk id="1032" creationId="{998FC2EE-ECB2-4D43-AD93-3CA62CF1F808}"/>
          </ac:picMkLst>
        </pc:picChg>
      </pc:sldChg>
      <pc:sldChg chg="add del">
        <pc:chgData name="william a" userId="c66c7249b60d4ab2" providerId="LiveId" clId="{1870B931-1E41-4202-B9E3-D7BA5930DA71}" dt="2019-10-21T19:37:13.331" v="59"/>
        <pc:sldMkLst>
          <pc:docMk/>
          <pc:sldMk cId="2746152800" sldId="4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4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457200"/>
            <a:ext cx="11074400" cy="236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333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657600"/>
            <a:ext cx="4064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1600" b="1">
                <a:latin typeface="Arial" pitchFamily="34" charset="0"/>
                <a:cs typeface="Arial" pitchFamily="34" charset="0"/>
              </a:defRPr>
            </a:lvl2pPr>
            <a:lvl3pPr marL="914377" indent="0">
              <a:buNone/>
              <a:defRPr sz="1400" b="1">
                <a:latin typeface="Arial" pitchFamily="34" charset="0"/>
                <a:cs typeface="Arial" pitchFamily="34" charset="0"/>
              </a:defRPr>
            </a:lvl3pPr>
            <a:lvl4pPr marL="1371566" indent="0">
              <a:buNone/>
              <a:defRPr sz="1200" b="1">
                <a:latin typeface="Arial" pitchFamily="34" charset="0"/>
                <a:cs typeface="Arial" pitchFamily="34" charset="0"/>
              </a:defRPr>
            </a:lvl4pPr>
            <a:lvl5pPr marL="1828754" indent="0">
              <a:buNone/>
              <a:defRPr sz="12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35593383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5" r:id="rId2"/>
    <p:sldLayoutId id="2147483760" r:id="rId3"/>
    <p:sldLayoutId id="2147483793" r:id="rId4"/>
    <p:sldLayoutId id="2147483794" r:id="rId5"/>
    <p:sldLayoutId id="2147483795" r:id="rId6"/>
    <p:sldLayoutId id="214748379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khoundsql/sql-server-toolbox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ql-database/sql-database-feature-restriction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Roboto" panose="02000000000000000000" pitchFamily="2" charset="0"/>
              </a:rPr>
              <a:t>SQL Security Principals </a:t>
            </a:r>
            <a:br>
              <a:rPr lang="en-US" sz="5400" dirty="0">
                <a:latin typeface="Roboto" panose="02000000000000000000" pitchFamily="2" charset="0"/>
              </a:rPr>
            </a:br>
            <a:r>
              <a:rPr lang="en-US" sz="5400" dirty="0">
                <a:latin typeface="Roboto" panose="02000000000000000000" pitchFamily="2" charset="0"/>
              </a:rPr>
              <a:t>and Permissions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October 23, 2019</a:t>
            </a:r>
          </a:p>
        </p:txBody>
      </p:sp>
    </p:spTree>
    <p:extLst>
      <p:ext uri="{BB962C8B-B14F-4D97-AF65-F5344CB8AC3E}">
        <p14:creationId xmlns:p14="http://schemas.microsoft.com/office/powerpoint/2010/main" val="53961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/>
          </a:bodyPr>
          <a:lstStyle/>
          <a:p>
            <a:r>
              <a:rPr lang="en-US" sz="3200" dirty="0"/>
              <a:t>Check for this. </a:t>
            </a:r>
          </a:p>
          <a:p>
            <a:pPr lvl="1"/>
            <a:r>
              <a:rPr lang="en-US" sz="2800" dirty="0"/>
              <a:t>Toolbox: public </a:t>
            </a:r>
            <a:r>
              <a:rPr lang="en-US" sz="2800" dirty="0" err="1"/>
              <a:t>permissions.sql</a:t>
            </a:r>
            <a:endParaRPr lang="en-US" sz="2800" dirty="0"/>
          </a:p>
          <a:p>
            <a:r>
              <a:rPr lang="en-US" sz="3200" dirty="0"/>
              <a:t>Permissions assigned to the public role is a clear sign of </a:t>
            </a:r>
            <a:r>
              <a:rPr lang="en-US" sz="3200" b="1" dirty="0"/>
              <a:t>lazy developers</a:t>
            </a:r>
            <a:r>
              <a:rPr lang="en-US" sz="3200" dirty="0"/>
              <a:t>.</a:t>
            </a:r>
          </a:p>
          <a:p>
            <a:r>
              <a:rPr lang="en-US" sz="3200" dirty="0"/>
              <a:t>There are software vendors who have used public to easily grant access to all current and future logins. Watch out for this! Should fail any security audit.</a:t>
            </a:r>
          </a:p>
          <a:p>
            <a:r>
              <a:rPr lang="en-US" sz="3200" dirty="0"/>
              <a:t>The strategy to undo a security architecture based around public can be complicated, involves lots of testing.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Check for this. 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Login is a server-level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User is a database-level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accessible.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7C0FC-6E61-4C34-BFB4-C662A868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vs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Remember, a Server Login is what authenticates a user connection to the SQL Instance.</a:t>
            </a:r>
          </a:p>
          <a:p>
            <a:r>
              <a:rPr lang="en-US" sz="4000" dirty="0"/>
              <a:t>A Database User provides a Login with database access.</a:t>
            </a:r>
          </a:p>
          <a:p>
            <a:pPr lvl="1"/>
            <a:r>
              <a:rPr lang="en-US" sz="3600" dirty="0"/>
              <a:t>“Login” is a server level security principal.</a:t>
            </a:r>
          </a:p>
          <a:p>
            <a:pPr lvl="1"/>
            <a:r>
              <a:rPr lang="en-US" sz="3600" dirty="0"/>
              <a:t>“User” is a database level security principal.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419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Logins are authenticated by SQL Server.</a:t>
            </a:r>
          </a:p>
          <a:p>
            <a:r>
              <a:rPr lang="en-US" dirty="0"/>
              <a:t>Strongly encouraged to Enforce password policy, which can include password expiration, inheriting from the same settings in Windows.</a:t>
            </a:r>
          </a:p>
          <a:p>
            <a:r>
              <a:rPr lang="en-US" dirty="0"/>
              <a:t>Unfortunately,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Windows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linked to AD Security Groups, not individuals,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</a:t>
            </a:r>
          </a:p>
          <a:p>
            <a:r>
              <a:rPr lang="en-US" dirty="0"/>
              <a:t>A SID (Security-</a:t>
            </a:r>
            <a:r>
              <a:rPr lang="en-US" dirty="0" err="1"/>
              <a:t>IDentifier</a:t>
            </a:r>
            <a:r>
              <a:rPr lang="en-US" dirty="0"/>
              <a:t>) is shared by User and Login.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67000"/>
            <a:ext cx="8305800" cy="38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258808" cy="29718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09800"/>
            <a:ext cx="9286875" cy="8369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01CB9-1F59-48FF-B4EF-355106B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WHY THIS TOPIC?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6172200" cy="46529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This is a fast-paced, ground-floor intro for anyone who interacts with SQL Server.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SQL Admins and Developers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Business Intelligence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.NET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Sysadmins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 descr="The most interesting man in the world from the Dos Equis ad campaign.&#10;&#10;&quot;I don't always use the right SQL terminology&#10;&#10;But when I do, I ask my DBA for a new sa user named &quot;dee bee  oh&quot;&quot;">
            <a:extLst>
              <a:ext uri="{FF2B5EF4-FFF2-40B4-BE49-F238E27FC236}">
                <a16:creationId xmlns:a16="http://schemas.microsoft.com/office/drawing/2014/main" id="{22599D8F-2BAD-410D-8CF8-74FD8CFBD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9179"/>
            <a:ext cx="4663987" cy="5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SQL </a:t>
            </a:r>
            <a:r>
              <a:rPr lang="en-US" sz="3600" dirty="0" err="1"/>
              <a:t>Auth</a:t>
            </a:r>
            <a:r>
              <a:rPr lang="en-US" sz="3600" dirty="0"/>
              <a:t> Logins can become disconnected from their Database Users when a database is restored from another server.</a:t>
            </a:r>
          </a:p>
          <a:p>
            <a:pPr lvl="1"/>
            <a:r>
              <a:rPr lang="en-US" sz="3200" dirty="0"/>
              <a:t>Only occurs with SQL Authenticated Logins, not Windows Authenticated Logins</a:t>
            </a:r>
          </a:p>
          <a:p>
            <a:r>
              <a:rPr lang="en-US" sz="3600" dirty="0"/>
              <a:t>Commonly occurs when a database is restored from one server to another</a:t>
            </a:r>
          </a:p>
          <a:p>
            <a:endParaRPr lang="en-US" sz="3600" dirty="0"/>
          </a:p>
          <a:p>
            <a:r>
              <a:rPr lang="en-US" sz="3600" dirty="0"/>
              <a:t>To re-associate a database user to a server login: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SQL Auth Login becomes disconnected from its User</a:t>
            </a:r>
          </a:p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725170"/>
            <a:ext cx="6281635" cy="2816718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95788"/>
            <a:ext cx="6311900" cy="3593918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8404800" cy="4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71E12-C865-415F-8AF2-7553BB54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possible to reverse-engineer a SQL Auth Login password.</a:t>
            </a:r>
          </a:p>
          <a:p>
            <a:r>
              <a:rPr lang="en-US" dirty="0"/>
              <a:t>When migration applications from one SQL Server instance to another, migration of SQL Logins is accomplished by:</a:t>
            </a:r>
          </a:p>
          <a:p>
            <a:pPr lvl="1"/>
            <a:r>
              <a:rPr lang="en-US" dirty="0" err="1"/>
              <a:t>Backup+restore</a:t>
            </a:r>
            <a:r>
              <a:rPr lang="en-US" dirty="0"/>
              <a:t> of the master database (complicated)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Creating SQL Logins with same SID but new password (not desirable)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Generating a hash of the password and same SID (most desirable)</a:t>
            </a:r>
            <a:br>
              <a:rPr lang="en-US" dirty="0"/>
            </a:br>
            <a:r>
              <a:rPr lang="en-US" b="1" dirty="0"/>
              <a:t>Let’s go more into that….</a:t>
            </a:r>
          </a:p>
        </p:txBody>
      </p:sp>
    </p:spTree>
    <p:extLst>
      <p:ext uri="{BB962C8B-B14F-4D97-AF65-F5344CB8AC3E}">
        <p14:creationId xmlns:p14="http://schemas.microsoft.com/office/powerpoint/2010/main" val="349464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600" dirty="0"/>
              <a:t>Microsoft has provided a pair of </a:t>
            </a:r>
            <a:r>
              <a:rPr lang="en-US" sz="3600" dirty="0" err="1"/>
              <a:t>sprocs</a:t>
            </a:r>
            <a:r>
              <a:rPr lang="en-US" sz="3600" dirty="0"/>
              <a:t> to generate the hash of passwords: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support.microsoft.com/kb/918992</a:t>
            </a:r>
            <a:endParaRPr lang="en-US" sz="3200" dirty="0"/>
          </a:p>
          <a:p>
            <a:pPr lvl="1"/>
            <a:r>
              <a:rPr lang="en-US" sz="3200" dirty="0" err="1">
                <a:solidFill>
                  <a:schemeClr val="tx1"/>
                </a:solidFill>
              </a:rPr>
              <a:t>sp_hexadecimal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n-US" sz="3200" dirty="0" err="1">
                <a:solidFill>
                  <a:schemeClr val="tx1"/>
                </a:solidFill>
              </a:rPr>
              <a:t>sp_help_revlogin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endParaRPr lang="en-US" sz="32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Toolbox: security Script </a:t>
            </a:r>
            <a:r>
              <a:rPr lang="en-US" sz="3200" dirty="0" err="1">
                <a:solidFill>
                  <a:schemeClr val="tx1"/>
                </a:solidFill>
              </a:rPr>
              <a:t>servers.sql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Creation of the SQL Login with its existing password AND SID is critical.</a:t>
            </a:r>
          </a:p>
          <a:p>
            <a:r>
              <a:rPr lang="en-US" sz="3600" dirty="0"/>
              <a:t>This is also important for setting up new Availability Groups, as the Login SIDs must </a:t>
            </a:r>
            <a:br>
              <a:rPr lang="en-US" sz="3600" dirty="0"/>
            </a:br>
            <a:r>
              <a:rPr lang="en-US" sz="3600" dirty="0"/>
              <a:t>match on every replica.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Not very common architecture but notable.</a:t>
            </a:r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/>
              <a:t>No server-level (or sysadmin) permissions necessary</a:t>
            </a:r>
            <a:endParaRPr lang="en-US" sz="3600" dirty="0"/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4876801"/>
          </a:xfrm>
        </p:spPr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all the major necessities for authentication and system objects are stored in the user database…</a:t>
            </a:r>
          </a:p>
          <a:p>
            <a:r>
              <a:rPr lang="en-US" sz="3200" dirty="0"/>
              <a:t>No system databases needed,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this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Toolbox: </a:t>
            </a:r>
            <a:r>
              <a:rPr lang="en-US" sz="3200" dirty="0">
                <a:hlinkClick r:id="rId2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12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but not for Azure SQL server logins. Example: in [</a:t>
            </a:r>
            <a:r>
              <a:rPr lang="en-US" sz="3600" dirty="0" err="1"/>
              <a:t>SomeUserDatabase</a:t>
            </a:r>
            <a:r>
              <a:rPr lang="en-US" sz="3600" dirty="0"/>
              <a:t>]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(not all) permissions, objects, schema operate the same on 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 BIT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and Convert your OLEDB connection strings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sqlncli11 or </a:t>
            </a:r>
            <a:r>
              <a:rPr lang="en-US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, to the new </a:t>
            </a:r>
            <a:r>
              <a:rPr lang="en-US" b="1" dirty="0"/>
              <a:t>MSOLEDBSQL.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</a:t>
            </a:r>
            <a:r>
              <a:rPr lang="en-US" b="1" dirty="0"/>
              <a:t>(SNAC) which is no longer maintained.</a:t>
            </a:r>
          </a:p>
          <a:p>
            <a:r>
              <a:rPr lang="en-US" dirty="0"/>
              <a:t>New OLEDB or ODBC can connect to SQL on-prem and Azure</a:t>
            </a:r>
          </a:p>
          <a:p>
            <a:r>
              <a:rPr lang="en-US" dirty="0"/>
              <a:t>Important to update </a:t>
            </a:r>
            <a:r>
              <a:rPr lang="en-US" dirty="0">
                <a:solidFill>
                  <a:schemeClr val="tx1"/>
                </a:solidFill>
              </a:rPr>
              <a:t>sqlncli10 </a:t>
            </a:r>
            <a:r>
              <a:rPr lang="en-US" dirty="0"/>
              <a:t>for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3435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USEFUL permissions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Commonly requested permissions for non-sysadmins</a:t>
            </a:r>
          </a:p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</a:p>
          <a:p>
            <a:r>
              <a:rPr lang="en-US" dirty="0"/>
              <a:t>VIEW ANY DEFINITION			For definitions of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4800600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endParaRPr lang="en-US" sz="27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rgbClr val="474947"/>
                </a:solidFill>
              </a:rPr>
              <a:t>SHOWPLAN		</a:t>
            </a:r>
            <a:r>
              <a:rPr lang="en-US" sz="3100" dirty="0">
                <a:solidFill>
                  <a:srgbClr val="474947"/>
                </a:solidFill>
              </a:rPr>
              <a:t>Viewing execution plan for </a:t>
            </a:r>
            <a:r>
              <a:rPr lang="en-US" sz="3100" b="1" dirty="0">
                <a:solidFill>
                  <a:srgbClr val="474947"/>
                </a:solidFill>
              </a:rPr>
              <a:t>executable </a:t>
            </a:r>
            <a:r>
              <a:rPr lang="en-US" sz="3100" dirty="0">
                <a:solidFill>
                  <a:srgbClr val="474947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IMPERSONATE		</a:t>
            </a:r>
            <a:r>
              <a:rPr lang="en-US" sz="3100" dirty="0">
                <a:solidFill>
                  <a:srgbClr val="474947"/>
                </a:solidFill>
              </a:rPr>
              <a:t>Allows testing as another user</a:t>
            </a:r>
          </a:p>
          <a:p>
            <a:pPr mar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CONNECT ALL DATABASES		</a:t>
            </a:r>
            <a:r>
              <a:rPr lang="en-US" sz="3100" dirty="0">
                <a:solidFill>
                  <a:srgbClr val="474947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SELECT ALL USER SECURABLES</a:t>
            </a:r>
            <a:r>
              <a:rPr lang="en-US" sz="3100" dirty="0">
                <a:solidFill>
                  <a:srgbClr val="474947"/>
                </a:solidFill>
              </a:rPr>
              <a:t>	SELECT from all objects in ALL </a:t>
            </a:r>
            <a:r>
              <a:rPr lang="en-US" sz="3100" dirty="0" err="1">
                <a:solidFill>
                  <a:srgbClr val="474947"/>
                </a:solidFill>
              </a:rPr>
              <a:t>db’s</a:t>
            </a:r>
            <a:r>
              <a:rPr lang="en-US" sz="3100" dirty="0">
                <a:solidFill>
                  <a:srgbClr val="474947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474947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day-to-day</a:t>
            </a:r>
            <a:r>
              <a:rPr lang="en-US" sz="4000" dirty="0">
                <a:solidFill>
                  <a:srgbClr val="474947"/>
                </a:solidFill>
              </a:rPr>
              <a:t> workstation/email access,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production</a:t>
            </a:r>
            <a:r>
              <a:rPr lang="en-US" sz="4000" dirty="0">
                <a:solidFill>
                  <a:srgbClr val="474947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rgbClr val="474947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rgbClr val="474947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SERVER</a:t>
            </a:r>
            <a:r>
              <a:rPr lang="en-US" sz="2800" dirty="0">
                <a:solidFill>
                  <a:srgbClr val="474947"/>
                </a:solidFill>
              </a:rPr>
              <a:t>		Effective the same as sysadmin.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DATABASE</a:t>
            </a:r>
            <a:r>
              <a:rPr lang="en-US" sz="2800" dirty="0">
                <a:solidFill>
                  <a:srgbClr val="474947"/>
                </a:solidFill>
              </a:rPr>
              <a:t>	Effective the same as </a:t>
            </a:r>
            <a:r>
              <a:rPr lang="en-US" sz="2800" dirty="0" err="1">
                <a:solidFill>
                  <a:srgbClr val="474947"/>
                </a:solidFill>
              </a:rPr>
              <a:t>db_owner</a:t>
            </a:r>
            <a:r>
              <a:rPr lang="en-US" sz="2800" dirty="0">
                <a:solidFill>
                  <a:srgbClr val="474947"/>
                </a:solidFill>
              </a:rPr>
              <a:t>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endParaRPr lang="en-US" sz="28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*One minor difference. CONTROL permissions can be affected by DENY, but sysadmin/</a:t>
            </a:r>
            <a:r>
              <a:rPr lang="en-US" sz="3200" dirty="0" err="1">
                <a:solidFill>
                  <a:srgbClr val="474947"/>
                </a:solidFill>
              </a:rPr>
              <a:t>db_owner</a:t>
            </a:r>
            <a:r>
              <a:rPr lang="en-US" sz="3200" dirty="0">
                <a:solidFill>
                  <a:srgbClr val="474947"/>
                </a:solidFill>
              </a:rPr>
              <a:t> cannot. </a:t>
            </a:r>
            <a:br>
              <a:rPr lang="en-US" sz="3200" dirty="0">
                <a:solidFill>
                  <a:srgbClr val="474947"/>
                </a:solidFill>
              </a:rPr>
            </a:br>
            <a:endParaRPr lang="en-US" sz="32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'domain\username'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sys.dm_exec_cached_plans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follow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 even after you use EXECUTE AS USER or EXECUTE AS LOGIN. 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Design tables with appropriate data types and lengths.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public-facing operations like searches. Be aware of what </a:t>
            </a:r>
            <a:r>
              <a:rPr lang="en-US" sz="3200" dirty="0" err="1">
                <a:solidFill>
                  <a:schemeClr val="tx1"/>
                </a:solidFill>
              </a:rPr>
              <a:t>db’s</a:t>
            </a:r>
            <a:r>
              <a:rPr lang="en-US" sz="32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Entity Framework (or other ORMs) operations involving 2+ entities.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apps running with permissions like the </a:t>
            </a:r>
            <a:r>
              <a:rPr lang="en-US" sz="3200" dirty="0" err="1">
                <a:solidFill>
                  <a:schemeClr val="tx1"/>
                </a:solidFill>
              </a:rPr>
              <a:t>db_datareader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dirty="0" err="1">
                <a:solidFill>
                  <a:schemeClr val="tx1"/>
                </a:solidFill>
              </a:rPr>
              <a:t>db_datawriter</a:t>
            </a:r>
            <a:r>
              <a:rPr lang="en-US" sz="3200" dirty="0">
                <a:solidFill>
                  <a:schemeClr val="tx1"/>
                </a:solidFill>
              </a:rPr>
              <a:t> roles, and certainly not </a:t>
            </a:r>
            <a:r>
              <a:rPr lang="en-US" sz="3200" dirty="0" err="1">
                <a:solidFill>
                  <a:schemeClr val="tx1"/>
                </a:solidFill>
              </a:rPr>
              <a:t>db_owner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the use of EXECUTE AS in code, which could allow injected code to execute with elevated security.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 with user-enterable data.</a:t>
            </a:r>
          </a:p>
          <a:p>
            <a:r>
              <a:rPr lang="en-US" sz="3600" dirty="0"/>
              <a:t>Provide links, attention, and visibility to PM’s and Dev’s for SQL Injection awareness.</a:t>
            </a:r>
          </a:p>
          <a:p>
            <a:r>
              <a:rPr lang="en-US" sz="3600" dirty="0"/>
              <a:t>Lobby for penetration testing and SQL Injection detection tasks in sprints.</a:t>
            </a:r>
          </a:p>
          <a:p>
            <a:r>
              <a:rPr lang="en-US" sz="3600" dirty="0"/>
              <a:t>With Azure SQL DB, enable Azure Threat Detection!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E9B4-2A11-4131-8CC1-FA5073CD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Feature Restrictions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690D-97D8-49F1-ABC9-AEACC761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dirty="0"/>
              <a:t>Azure SQL Database and SQL Server 2019 have a pair of minor </a:t>
            </a:r>
            <a:br>
              <a:rPr lang="en-US" dirty="0"/>
            </a:br>
            <a:r>
              <a:rPr lang="en-US" dirty="0"/>
              <a:t>anti-injection feature to disable a pair of common probing attacks.</a:t>
            </a:r>
          </a:p>
          <a:p>
            <a:r>
              <a:rPr lang="en-US" dirty="0"/>
              <a:t>An injection attack will use delay or error messages to probe for vulnerabilities. An Error Message could contain object names.</a:t>
            </a:r>
          </a:p>
          <a:p>
            <a:r>
              <a:rPr lang="en-US" dirty="0"/>
              <a:t>You can disable WAITFOR and all error messages for a database user or role. For example: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N'ErrorMessages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N’WaitFor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r>
              <a:rPr lang="en-US" dirty="0"/>
              <a:t>Bypassed if running your website as a sysadmin or </a:t>
            </a:r>
            <a:r>
              <a:rPr lang="en-US" dirty="0" err="1"/>
              <a:t>db_owner</a:t>
            </a:r>
            <a:r>
              <a:rPr lang="en-US" dirty="0"/>
              <a:t>!</a:t>
            </a:r>
          </a:p>
          <a:p>
            <a:r>
              <a:rPr lang="en-US" dirty="0"/>
              <a:t>Learn more: </a:t>
            </a:r>
            <a:r>
              <a:rPr lang="en-US" sz="1700" dirty="0">
                <a:hlinkClick r:id="rId2"/>
              </a:rPr>
              <a:t>https://docs.microsoft.com/en-us/azure/sql-database/sql-database-feature-restrictions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75344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Azure SQL Database Threat Detection is a security intelligence feature built into the Azure SQL Database, activated with a button click. </a:t>
            </a:r>
          </a:p>
          <a:p>
            <a:endParaRPr lang="en-US" sz="3600" dirty="0"/>
          </a:p>
          <a:p>
            <a:r>
              <a:rPr lang="en-US" sz="3600" dirty="0"/>
              <a:t>Detects potential vulnerabilities such as Potential SQL Injection attacks, brute force attacks, anomalous login patterns, and more, and then emails you with the details.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Stored procedures require EXECUTE to run, and do not require all underlying object permissions (SELECT, INSERT, DELETE)…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</a:t>
            </a:r>
            <a:r>
              <a:rPr lang="en-US" sz="2800" dirty="0" err="1">
                <a:solidFill>
                  <a:schemeClr val="tx1"/>
                </a:solidFill>
              </a:rPr>
              <a:t>sproc</a:t>
            </a:r>
            <a:r>
              <a:rPr lang="en-US" sz="2800" dirty="0">
                <a:solidFill>
                  <a:schemeClr val="tx1"/>
                </a:solidFill>
              </a:rPr>
              <a:t> doesn’t perform IDENTITY_INSERT on a table, which requires ALTER permissions not abstracted.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2800" dirty="0" err="1">
                <a:solidFill>
                  <a:schemeClr val="tx1"/>
                </a:solidFill>
              </a:rPr>
              <a:t>sql</a:t>
            </a:r>
            <a:r>
              <a:rPr lang="en-US" sz="2800" dirty="0">
                <a:solidFill>
                  <a:schemeClr val="tx1"/>
                </a:solidFill>
              </a:rPr>
              <a:t> commands </a:t>
            </a:r>
            <a:br>
              <a:rPr lang="en-US" sz="2800" dirty="0"/>
            </a:b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/>
              <a:t>GRANT EXEC rights to </a:t>
            </a:r>
            <a:r>
              <a:rPr lang="en-US" sz="3600" dirty="0" err="1"/>
              <a:t>sprocs</a:t>
            </a:r>
            <a:r>
              <a:rPr lang="en-US" sz="3600" dirty="0"/>
              <a:t> that INSERT UPDATE and SELECT from a table.</a:t>
            </a:r>
          </a:p>
          <a:p>
            <a:pPr lvl="1"/>
            <a:r>
              <a:rPr lang="en-US" sz="3600" dirty="0"/>
              <a:t>GRANT no other permissions to the table!</a:t>
            </a:r>
          </a:p>
          <a:p>
            <a:endParaRPr lang="en-US" sz="4000" dirty="0"/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Users prevented from accessing any tables or views directly from any application (SSMS, Access, Excel!).  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r>
              <a:rPr lang="en-US" sz="4000" dirty="0"/>
              <a:t>Keep in mind the performance impact of functions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effects.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500" dirty="0"/>
              <a:t>Toolbox\Security p1.sql – logged in as sysadmin</a:t>
            </a:r>
          </a:p>
          <a:p>
            <a:pPr lvl="1"/>
            <a:r>
              <a:rPr lang="en-US" sz="3500" dirty="0"/>
              <a:t>Toolbox\Security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9438E-BCA1-4B79-92B1-DA98AA97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topic of Groups…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Always assign permissions to AD groups,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insist on it.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BUT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Be aware of who is a member of those groups, and what groups are a member of groups, and what groups are a member of those groups…</a:t>
            </a:r>
          </a:p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-&gt; App Support -&gt; QA -&gt; Financial Analysts…</a:t>
            </a:r>
          </a:p>
          <a:p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02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database of objects, by default objects are inside the internal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be created.  Permissions can be granted to schemas as a set.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probably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Active Directory-based Windows authentication without giving direct permissions.</a:t>
            </a:r>
          </a:p>
          <a:p>
            <a:r>
              <a:rPr lang="en-US" sz="3600" dirty="0"/>
              <a:t>Can be 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600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32295" y="680946"/>
            <a:ext cx="5525593" cy="4604266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7889" y="2514599"/>
            <a:ext cx="6001816" cy="3662363"/>
          </a:xfrm>
        </p:spPr>
        <p:txBody>
          <a:bodyPr>
            <a:normAutofit fontScale="92500"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94264" y="5715000"/>
            <a:ext cx="580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https://www.thewallsproject.org/programs/futures_fund/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962227" y="681038"/>
            <a:ext cx="5848773" cy="175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886997" y="680992"/>
            <a:ext cx="2971800" cy="175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28" y="1905000"/>
            <a:ext cx="3789653" cy="46260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lvl="0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lvl="0"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2019 coming Q4’2019*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*just a guess, not violating any NDA’s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3C87B5-CF7D-42BA-B756-8AEDA76F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Instead, assign more specific permissions when possible. Your data may not be homogenous in terms of sensitivity/permissions to access.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7086600" y="797767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permissions, authorization or ownership. </a:t>
            </a:r>
          </a:p>
          <a:p>
            <a:pPr lvl="1"/>
            <a:r>
              <a:rPr lang="en-US" sz="3600" dirty="0"/>
              <a:t>Every database user/roles belongs to a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4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Props1.xml><?xml version="1.0" encoding="utf-8"?>
<ds:datastoreItem xmlns:ds="http://schemas.openxmlformats.org/officeDocument/2006/customXml" ds:itemID="{319B95F1-6128-476B-B834-5ABE8BE5D072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4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3118</Words>
  <Application>Microsoft Office PowerPoint</Application>
  <PresentationFormat>Widescreen</PresentationFormat>
  <Paragraphs>448</Paragraphs>
  <Slides>69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Wingdings</vt:lpstr>
      <vt:lpstr>Roboto</vt:lpstr>
      <vt:lpstr>Calibri</vt:lpstr>
      <vt:lpstr>Consolas</vt:lpstr>
      <vt:lpstr>Arial</vt:lpstr>
      <vt:lpstr>SQLSaturday Powerpoint - New</vt:lpstr>
      <vt:lpstr>SQL Security Principals  and Permissions 101</vt:lpstr>
      <vt:lpstr>      WHY THIS TOPIC?</vt:lpstr>
      <vt:lpstr>Why is this important?</vt:lpstr>
      <vt:lpstr>Login vs usEr</vt:lpstr>
      <vt:lpstr>LOGIN VS USER</vt:lpstr>
      <vt:lpstr>On the topic of Groups…</vt:lpstr>
      <vt:lpstr>On the topic of Groups…</vt:lpstr>
      <vt:lpstr>Roles</vt:lpstr>
      <vt:lpstr>PUBLIC</vt:lpstr>
      <vt:lpstr>PUBLIC</vt:lpstr>
      <vt:lpstr>GUEST</vt:lpstr>
      <vt:lpstr>Logins</vt:lpstr>
      <vt:lpstr>Logins vs users</vt:lpstr>
      <vt:lpstr>Sql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Azure SQL DB </vt:lpstr>
      <vt:lpstr>A BIT ON Connection providers</vt:lpstr>
      <vt:lpstr>Basic user permissions</vt:lpstr>
      <vt:lpstr>USEFUL permissions</vt:lpstr>
      <vt:lpstr>Basic user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Feature Restrictions</vt:lpstr>
      <vt:lpstr>AZURE threat detection</vt:lpstr>
      <vt:lpstr>SSMS Vulnerability Assessment</vt:lpstr>
      <vt:lpstr>Stored procedures</vt:lpstr>
      <vt:lpstr>Stored procedures</vt:lpstr>
      <vt:lpstr>Stored procedures</vt:lpstr>
      <vt:lpstr>Views</vt:lpstr>
      <vt:lpstr>User-Defined Functions (UDF)</vt:lpstr>
      <vt:lpstr>laB</vt:lpstr>
      <vt:lpstr>Builtin\administratorS</vt:lpstr>
      <vt:lpstr>dbo</vt:lpstr>
      <vt:lpstr>dbo</vt:lpstr>
      <vt:lpstr>ownership</vt:lpstr>
      <vt:lpstr>Schemas</vt:lpstr>
      <vt:lpstr>Cross database ownership</vt:lpstr>
      <vt:lpstr>Cross database ownership</vt:lpstr>
      <vt:lpstr>Cross database ownership</vt:lpstr>
      <vt:lpstr>Application roles</vt:lpstr>
      <vt:lpstr>Application roles</vt:lpstr>
      <vt:lpstr>Continued reading</vt:lpstr>
      <vt:lpstr>Support your Local STEM Initiatives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Security Principals  and Permissions 101</dc:title>
  <dc:creator>William Assaf</dc:creator>
  <cp:lastModifiedBy>William Assaf</cp:lastModifiedBy>
  <cp:revision>1</cp:revision>
  <dcterms:created xsi:type="dcterms:W3CDTF">2019-10-21T19:37:29Z</dcterms:created>
  <dcterms:modified xsi:type="dcterms:W3CDTF">2019-10-21T19:53:30Z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https://d.docs.live.net/c66c7249b60d4ab2/Public-Presentations/Idera GeekSync/Idera GeekSync 20191023 SQL Security Principals and Permissions 101.pptx</vt:lpwstr>
  </property>
</Properties>
</file>